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17" r:id="rId4"/>
    <p:sldId id="307" r:id="rId5"/>
    <p:sldId id="308" r:id="rId6"/>
    <p:sldId id="291" r:id="rId7"/>
    <p:sldId id="304" r:id="rId8"/>
    <p:sldId id="298" r:id="rId9"/>
    <p:sldId id="335" r:id="rId10"/>
    <p:sldId id="334" r:id="rId11"/>
    <p:sldId id="332" r:id="rId12"/>
    <p:sldId id="326" r:id="rId13"/>
    <p:sldId id="327" r:id="rId14"/>
    <p:sldId id="328" r:id="rId15"/>
  </p:sldIdLst>
  <p:sldSz cx="9906000" cy="6858000" type="A4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75BA36"/>
    <a:srgbClr val="42D020"/>
    <a:srgbClr val="63B4C7"/>
    <a:srgbClr val="99FFCC"/>
    <a:srgbClr val="CCFF99"/>
    <a:srgbClr val="FFCCCC"/>
    <a:srgbClr val="4771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29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C49E-FBFC-4683-9E16-4D9C219E8F4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3662-50C5-4346-8ABA-9A014CDF8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43D8-42F8-47A0-8F61-875FDA47315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6728-F3F7-4779-8948-4471493E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BE97-D4B7-4EBE-BB04-2D76C9591BB0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0631-BE91-4FDE-922A-A12A26713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ACAC-72D4-48D9-80F2-10E7AAA9049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52FD-36D4-46C4-93DF-3A87C85B4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87AF-23E6-4868-ADD1-93257727F80A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721E-F448-42F4-A1A8-DA19C47C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15B0-72D3-4ABB-8FAF-E6B441629B3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364D-ED69-4248-9D4A-78F66917B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4989-AF8D-40DF-AF7A-B59B6FF0F34D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96B1-AA90-49A6-94D8-5C10B9602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2667-ACBB-4D74-8DE4-09E8A4A8068A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064F-1A5C-4632-A6E9-6170276B9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D84F-2CBC-4A9E-8BCC-476DDD9DF30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5840-0AAC-43C6-BD3D-44B59474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40AE-DBF8-41A3-BEB9-869DAE19381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53C1-1A7B-49E9-B836-60A3CCD7B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E5F4-5E9D-4966-9346-54D1A84FBF3D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D61F-7FEE-4873-A0F9-B4A8878E5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C13-43FA-4356-B12C-6EA036A9E85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257D-8E36-45DB-B3DD-11D3BDA00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5C7A-954A-4E63-9D0A-1B0324E94D72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0B51-E393-4491-9D98-80D0A02F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49EC9D-8BFC-47F8-B62D-EF17B81C788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BCB74F-3F1F-4DDE-B8E0-98245398E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73050" y="2205038"/>
            <a:ext cx="9432925" cy="2952750"/>
          </a:xfrm>
        </p:spPr>
        <p:txBody>
          <a:bodyPr/>
          <a:lstStyle/>
          <a:p>
            <a:pPr eaLnBrk="1" hangingPunct="1"/>
            <a:r>
              <a:rPr lang="ru-RU" sz="2800" b="1" smtClean="0"/>
              <a:t>Установочный семинар  </a:t>
            </a:r>
            <a:br>
              <a:rPr lang="ru-RU" sz="2800" b="1" smtClean="0"/>
            </a:br>
            <a:r>
              <a:rPr lang="ru-RU" sz="2800" b="1" smtClean="0"/>
              <a:t>«Проектирование комплексного сопровождения развития игровой деятельности дошкольников в условиях дошкольной образовательной организации</a:t>
            </a:r>
            <a:r>
              <a:rPr lang="ru-RU" sz="2800" smtClean="0"/>
              <a:t> </a:t>
            </a:r>
            <a:r>
              <a:rPr lang="ru-RU" sz="2800" b="1" smtClean="0"/>
              <a:t>»</a:t>
            </a:r>
            <a:br>
              <a:rPr lang="ru-RU" sz="2800" b="1" smtClean="0"/>
            </a:br>
            <a:r>
              <a:rPr lang="ru-RU" sz="2800" b="1" smtClean="0"/>
              <a:t>26 января 2018 года</a:t>
            </a:r>
          </a:p>
        </p:txBody>
      </p:sp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238125" y="42862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ru-RU" b="1">
              <a:latin typeface="Calibri" pitchFamily="34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47663" y="6357938"/>
            <a:ext cx="678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г. Белгород, 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28588" y="765175"/>
            <a:ext cx="9539287" cy="57594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Цель: Совершенствование профессиональной позиции воспитателей ДОО по отношению к руководству игровой деятельностью дошкольников, отвечающей требованиям профессионального стандарта «Педагог» и принципам дошкольного образования согласно ФГОС дошкольного образования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smtClean="0">
                <a:solidFill>
                  <a:srgbClr val="000000"/>
                </a:solidFill>
                <a:cs typeface="Times New Roman" pitchFamily="18" charset="0"/>
              </a:rPr>
              <a:t>Темы: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Роль игры в развитии ребенка и формировании психологической готовности к школе.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Событийная педагогика: педагогические подходы и принципы развития игровой деятельности дошкольников.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Родители как субъекты образовательной деятельности и создание единой образовательной среды для развития игровой деятельности дошкольников.</a:t>
            </a:r>
          </a:p>
          <a:p>
            <a:pPr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Педагогическая диагностика развития игровой деятельности дошкольников и индивидуализация дошкольного образования.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964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  <a:cs typeface="Times New Roman" pitchFamily="18" charset="0"/>
              </a:rPr>
              <a:t>Внутрикорпоративное повышение квалификации педагогов ДОО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215900"/>
            <a:ext cx="8281988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3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150" y="4005263"/>
            <a:ext cx="42894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3789363"/>
            <a:ext cx="27289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8" y="188913"/>
            <a:ext cx="24114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7450" y="1412875"/>
            <a:ext cx="20066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675" y="5157788"/>
            <a:ext cx="249555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boih8y201603011234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1850" y="188913"/>
            <a:ext cx="49149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9"/>
          <p:cNvSpPr>
            <a:spLocks noGrp="1"/>
          </p:cNvSpPr>
          <p:nvPr>
            <p:ph type="body" idx="4294967295"/>
          </p:nvPr>
        </p:nvSpPr>
        <p:spPr>
          <a:xfrm>
            <a:off x="4641850" y="404813"/>
            <a:ext cx="3352800" cy="31686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</a:t>
            </a:r>
            <a:r>
              <a:rPr lang="ru-RU" sz="2000" b="1" smtClean="0">
                <a:solidFill>
                  <a:schemeClr val="bg1"/>
                </a:solidFill>
              </a:rPr>
              <a:t>Коммуникативные, регулятивные, познавательные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bg1"/>
                </a:solidFill>
              </a:rPr>
              <a:t>УУД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bg1"/>
                </a:solidFill>
              </a:rPr>
              <a:t>младшего школьника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bg1"/>
                </a:solidFill>
              </a:rPr>
              <a:t>берут своё начало в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bg1"/>
                </a:solidFill>
              </a:rPr>
              <a:t>ИГРЕ дошкольника</a:t>
            </a:r>
          </a:p>
        </p:txBody>
      </p:sp>
      <p:pic>
        <p:nvPicPr>
          <p:cNvPr id="27657" name="Picture 10" descr="10144538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3" y="2708275"/>
            <a:ext cx="32099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Rectangle 2"/>
          <p:cNvSpPr>
            <a:spLocks noChangeArrowheads="1"/>
          </p:cNvSpPr>
          <p:nvPr/>
        </p:nvSpPr>
        <p:spPr bwMode="auto">
          <a:xfrm>
            <a:off x="271463" y="260350"/>
            <a:ext cx="9126537" cy="11525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6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Становление предпосылок учебной деятельности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в игре детей дошкольного возраста</a:t>
            </a:r>
          </a:p>
        </p:txBody>
      </p:sp>
      <p:graphicFrame>
        <p:nvGraphicFramePr>
          <p:cNvPr id="69636" name="Diagram 4"/>
          <p:cNvGraphicFramePr>
            <a:graphicFrameLocks noChangeAspect="1"/>
          </p:cNvGraphicFramePr>
          <p:nvPr/>
        </p:nvGraphicFramePr>
        <p:xfrm>
          <a:off x="495300" y="1600200"/>
          <a:ext cx="9139238" cy="4525963"/>
        </p:xfrm>
        <a:graphic>
          <a:graphicData uri="http://schemas.openxmlformats.org/drawingml/2006/compatibility">
            <com:legacyDrawing xmlns:com="http://schemas.openxmlformats.org/drawingml/2006/compatibility" spid="_x0000_s69636"/>
          </a:graphicData>
        </a:graphic>
      </p:graphicFrame>
      <p:pic>
        <p:nvPicPr>
          <p:cNvPr id="6964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108200"/>
            <a:ext cx="17160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7400" y="3284538"/>
            <a:ext cx="16113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675" y="3278188"/>
            <a:ext cx="17160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1875" y="5516563"/>
            <a:ext cx="1581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6900" y="5516563"/>
            <a:ext cx="1776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6875" y="5516563"/>
            <a:ext cx="17938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1" name="Rectangle 4"/>
          <p:cNvSpPr>
            <a:spLocks noChangeArrowheads="1"/>
          </p:cNvSpPr>
          <p:nvPr/>
        </p:nvSpPr>
        <p:spPr bwMode="auto">
          <a:xfrm>
            <a:off x="333375" y="3068638"/>
            <a:ext cx="9572625" cy="5762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Общение</a:t>
            </a:r>
            <a:r>
              <a:rPr lang="ru-RU"/>
              <a:t>: готовность к взаимодействию, познавательный интерес, </a:t>
            </a:r>
          </a:p>
          <a:p>
            <a:pPr algn="ctr"/>
            <a:r>
              <a:rPr lang="ru-RU"/>
              <a:t>доверие к педагогу, стрессоустойчивость</a:t>
            </a:r>
          </a:p>
        </p:txBody>
      </p:sp>
      <p:sp>
        <p:nvSpPr>
          <p:cNvPr id="70672" name="Rectangle 5"/>
          <p:cNvSpPr>
            <a:spLocks noChangeArrowheads="1"/>
          </p:cNvSpPr>
          <p:nvPr/>
        </p:nvSpPr>
        <p:spPr bwMode="auto">
          <a:xfrm>
            <a:off x="906463" y="2276475"/>
            <a:ext cx="8999537" cy="7921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Предметно-практическая деятельность</a:t>
            </a:r>
            <a:r>
              <a:rPr lang="ru-RU"/>
              <a:t>:  самостоятельность, </a:t>
            </a:r>
          </a:p>
          <a:p>
            <a:pPr algn="ctr"/>
            <a:r>
              <a:rPr lang="ru-RU"/>
              <a:t>уверенность, орудийная умелость,опыт преодоления трудностей, </a:t>
            </a:r>
          </a:p>
          <a:p>
            <a:pPr algn="ctr"/>
            <a:r>
              <a:rPr lang="ru-RU"/>
              <a:t>умение действовать по образцу, по инструкции</a:t>
            </a:r>
          </a:p>
        </p:txBody>
      </p:sp>
      <p:sp>
        <p:nvSpPr>
          <p:cNvPr id="70673" name="Rectangle 6"/>
          <p:cNvSpPr>
            <a:spLocks noChangeArrowheads="1"/>
          </p:cNvSpPr>
          <p:nvPr/>
        </p:nvSpPr>
        <p:spPr bwMode="auto">
          <a:xfrm>
            <a:off x="1481138" y="1268413"/>
            <a:ext cx="8424862" cy="10080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Игровая деятельность</a:t>
            </a:r>
            <a:r>
              <a:rPr lang="ru-RU"/>
              <a:t>: инициативность, опыт сотрудничества, </a:t>
            </a:r>
          </a:p>
          <a:p>
            <a:pPr algn="ctr"/>
            <a:r>
              <a:rPr lang="ru-RU"/>
              <a:t>творчество, креативность, произвольность поведения, </a:t>
            </a:r>
          </a:p>
          <a:p>
            <a:pPr algn="ctr"/>
            <a:r>
              <a:rPr lang="ru-RU"/>
              <a:t>стремление быть как взрослые, «внутренняя позиция школьника»</a:t>
            </a:r>
          </a:p>
        </p:txBody>
      </p:sp>
      <p:sp>
        <p:nvSpPr>
          <p:cNvPr id="70674" name="Rectangle 7"/>
          <p:cNvSpPr>
            <a:spLocks noChangeArrowheads="1"/>
          </p:cNvSpPr>
          <p:nvPr/>
        </p:nvSpPr>
        <p:spPr bwMode="auto">
          <a:xfrm>
            <a:off x="4511675" y="115888"/>
            <a:ext cx="539432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Учебная деятельность</a:t>
            </a:r>
            <a:r>
              <a:rPr lang="ru-RU"/>
              <a:t> </a:t>
            </a:r>
          </a:p>
          <a:p>
            <a:pPr algn="ctr"/>
            <a:r>
              <a:rPr lang="ru-RU"/>
              <a:t>в сотрудничестве со сверстниками </a:t>
            </a:r>
          </a:p>
          <a:p>
            <a:pPr algn="ctr"/>
            <a:r>
              <a:rPr lang="ru-RU"/>
              <a:t>под руководством педагога </a:t>
            </a:r>
          </a:p>
          <a:p>
            <a:pPr algn="ctr"/>
            <a:r>
              <a:rPr lang="ru-RU"/>
              <a:t>(</a:t>
            </a:r>
            <a:r>
              <a:rPr lang="ru-RU" i="1"/>
              <a:t>начальная школа</a:t>
            </a:r>
            <a:r>
              <a:rPr lang="ru-RU"/>
              <a:t>)</a:t>
            </a:r>
          </a:p>
        </p:txBody>
      </p:sp>
      <p:sp>
        <p:nvSpPr>
          <p:cNvPr id="70675" name="Rectangle 9"/>
          <p:cNvSpPr>
            <a:spLocks noChangeArrowheads="1"/>
          </p:cNvSpPr>
          <p:nvPr/>
        </p:nvSpPr>
        <p:spPr bwMode="auto">
          <a:xfrm>
            <a:off x="-87313" y="549275"/>
            <a:ext cx="2376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477121"/>
                </a:solidFill>
                <a:latin typeface="Calibri" pitchFamily="34" charset="0"/>
              </a:rPr>
              <a:t>Становление предпосылок учебной деятельности</a:t>
            </a:r>
            <a:r>
              <a:rPr lang="ru-RU" sz="2000" b="1">
                <a:solidFill>
                  <a:schemeClr val="hlink"/>
                </a:solidFill>
                <a:latin typeface="Calibri" pitchFamily="34" charset="0"/>
              </a:rPr>
              <a:t> </a:t>
            </a:r>
            <a:br>
              <a:rPr lang="ru-RU" sz="2000" b="1">
                <a:solidFill>
                  <a:schemeClr val="hlink"/>
                </a:solidFill>
                <a:latin typeface="Calibri" pitchFamily="34" charset="0"/>
              </a:rPr>
            </a:br>
            <a:endParaRPr lang="ru-RU" sz="2000" b="1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70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38" y="115888"/>
            <a:ext cx="1800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7" name="Text Box 8"/>
          <p:cNvSpPr txBox="1">
            <a:spLocks noChangeArrowheads="1"/>
          </p:cNvSpPr>
          <p:nvPr/>
        </p:nvSpPr>
        <p:spPr bwMode="auto">
          <a:xfrm>
            <a:off x="1208088" y="4581525"/>
            <a:ext cx="30956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Проблема </a:t>
            </a:r>
          </a:p>
          <a:p>
            <a:r>
              <a:rPr lang="ru-RU" b="1"/>
              <a:t>вытеснения детской игры из «пространства детства»</a:t>
            </a:r>
          </a:p>
          <a:p>
            <a:r>
              <a:rPr lang="ru-RU" sz="1200" b="1"/>
              <a:t>Трифонова Е.В. Что такое «хорошая игра»: позиция педагога (рефлексия по поводу одного анкетирования) // Детский сад от А до Я. 2017. №3 (87). с.4-22 </a:t>
            </a:r>
          </a:p>
          <a:p>
            <a:endParaRPr lang="ru-RU" sz="1200" b="1"/>
          </a:p>
          <a:p>
            <a:endParaRPr lang="ru-RU" b="1"/>
          </a:p>
        </p:txBody>
      </p:sp>
      <p:sp>
        <p:nvSpPr>
          <p:cNvPr id="70678" name="AutoShape 13"/>
          <p:cNvSpPr>
            <a:spLocks noChangeArrowheads="1"/>
          </p:cNvSpPr>
          <p:nvPr/>
        </p:nvSpPr>
        <p:spPr bwMode="auto">
          <a:xfrm rot="-3112357">
            <a:off x="236538" y="2312987"/>
            <a:ext cx="2160588" cy="360363"/>
          </a:xfrm>
          <a:prstGeom prst="rightArrow">
            <a:avLst>
              <a:gd name="adj1" fmla="val 50000"/>
              <a:gd name="adj2" fmla="val 149890"/>
            </a:avLst>
          </a:prstGeom>
          <a:solidFill>
            <a:srgbClr val="75B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0670" name="Object 14"/>
          <p:cNvGraphicFramePr>
            <a:graphicFrameLocks noChangeAspect="1"/>
          </p:cNvGraphicFramePr>
          <p:nvPr/>
        </p:nvGraphicFramePr>
        <p:xfrm>
          <a:off x="4232275" y="3819525"/>
          <a:ext cx="5349875" cy="3038475"/>
        </p:xfrm>
        <a:graphic>
          <a:graphicData uri="http://schemas.openxmlformats.org/presentationml/2006/ole">
            <p:oleObj spid="_x0000_s70670" name="Диаграмма" r:id="rId4" imgW="6810518" imgH="386715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42875"/>
            <a:ext cx="966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ЦЕЛЬ И ЗАДАЧИ РЕАЛИЗАЦИИ ИННОВАЦИОННОГО ПРОЕКТА (ПРОГРАММЫ)</a:t>
            </a:r>
            <a:endParaRPr lang="ru-RU" sz="3600" dirty="0">
              <a:latin typeface="+mj-lt"/>
            </a:endParaRPr>
          </a:p>
        </p:txBody>
      </p:sp>
      <p:graphicFrame>
        <p:nvGraphicFramePr>
          <p:cNvPr id="16446" name="Group 62"/>
          <p:cNvGraphicFramePr>
            <a:graphicFrameLocks noGrp="1"/>
          </p:cNvGraphicFramePr>
          <p:nvPr/>
        </p:nvGraphicFramePr>
        <p:xfrm>
          <a:off x="200025" y="1700213"/>
          <a:ext cx="9505950" cy="936625"/>
        </p:xfrm>
        <a:graphic>
          <a:graphicData uri="http://schemas.openxmlformats.org/drawingml/2006/table">
            <a:tbl>
              <a:tblPr/>
              <a:tblGrid>
                <a:gridCol w="1198563"/>
                <a:gridCol w="8307387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Цель: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и апробация инновационной модели комплексного сопровождения развития игровой деятельности дошкольников как элемента детско-взрослой общности с учетом требований ФГОС дошкольного образования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035" name="Group 27"/>
          <p:cNvGraphicFramePr>
            <a:graphicFrameLocks noGrp="1"/>
          </p:cNvGraphicFramePr>
          <p:nvPr/>
        </p:nvGraphicFramePr>
        <p:xfrm>
          <a:off x="704850" y="2708275"/>
          <a:ext cx="9001125" cy="3960813"/>
        </p:xfrm>
        <a:graphic>
          <a:graphicData uri="http://schemas.openxmlformats.org/drawingml/2006/table">
            <a:tbl>
              <a:tblPr/>
              <a:tblGrid>
                <a:gridCol w="90011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Совершенствование профессиональной позиции воспитателей ДОО по отношению к руководству игровой деятельностью дошкольников, отвечающей требованиям профессионального стандарта «Педагог» и принципам дошкольного образования согласно ФГОС дошкольного образования.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Анализ состояния и динамики предметно-развивающей среды детского сада как фактора развития игровой деятельности дошкольников.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Совершенствование психолого-педагогической компетентности родителей дошкольников как субъектов образовательной деятельности в вопросах детской психологии и дошкольной педагогики, связанных с созданием условий для развития игровой деятельности дошкольников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Обеспечение комплексного сопровождения развития игровой деятельности дошкольников как элемента детско-взрослой общности субъектов образовательной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Обобщение и распространение опыта совершенствования образовательной среды ДОО с учетом требований ФГОС дошкольного образования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rot="16200000">
            <a:off x="-1530350" y="4438650"/>
            <a:ext cx="3960813" cy="500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2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8" y="0"/>
            <a:ext cx="9648825" cy="6858000"/>
          </a:xfrm>
          <a:solidFill>
            <a:schemeClr val="bg1"/>
          </a:solidFill>
          <a:ln w="25400" cap="flat" algn="ctr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501188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cs typeface="Times New Roman" pitchFamily="18" charset="0"/>
              </a:rPr>
              <a:t>КАЛЕНДАРНЫЙ ПЛАН</a:t>
            </a:r>
          </a:p>
        </p:txBody>
      </p:sp>
      <p:graphicFrame>
        <p:nvGraphicFramePr>
          <p:cNvPr id="19542" name="Group 86"/>
          <p:cNvGraphicFramePr>
            <a:graphicFrameLocks noGrp="1"/>
          </p:cNvGraphicFramePr>
          <p:nvPr>
            <p:ph idx="1"/>
          </p:nvPr>
        </p:nvGraphicFramePr>
        <p:xfrm>
          <a:off x="0" y="1125538"/>
          <a:ext cx="9648825" cy="5280952"/>
        </p:xfrm>
        <a:graphic>
          <a:graphicData uri="http://schemas.openxmlformats.org/drawingml/2006/table">
            <a:tbl>
              <a:tblPr/>
              <a:tblGrid>
                <a:gridCol w="355600"/>
                <a:gridCol w="2884488"/>
                <a:gridCol w="1311275"/>
                <a:gridCol w="1281112"/>
                <a:gridCol w="936625"/>
                <a:gridCol w="950913"/>
                <a:gridCol w="936625"/>
                <a:gridCol w="9921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№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Начало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Окончание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2017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2018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2019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2020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Выявление актуального противоречия требований ФГОС ДО и возможностей сложившейся образовательной практики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май 2017 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июнь 2017 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D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концепции инновационного проекта и его «дорожной карты»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июнь 2017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август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2017г.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D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программы мониторинга и первичный мониторинг образовательной среды ДОО в аспекте обеспечения развития игровой деятельности дошкольников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сентябрь 2017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сентябрь 2017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D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Уточнение «дорожной карты»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октябрь 2017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октябрь 2017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D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Внутрикорпоративное повышение квалификации педагогов ДОО в вопросах руководства развитием игровой деятельности дошкольников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декабрь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201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Модернизация предметно-развивающей среды ДОО в части обеспечения игровой деятельности дошкольников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декабрь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август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Повышение психолого-педагогической грамотности родителей по развитию игрой деятельности дошкольников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декабрь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март 2020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115888"/>
            <a:ext cx="9501188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cs typeface="Times New Roman" pitchFamily="18" charset="0"/>
              </a:rPr>
              <a:t>КАЛЕНДАРНЫЙ ПЛАН</a:t>
            </a:r>
          </a:p>
        </p:txBody>
      </p:sp>
      <p:graphicFrame>
        <p:nvGraphicFramePr>
          <p:cNvPr id="49230" name="Group 78"/>
          <p:cNvGraphicFramePr>
            <a:graphicFrameLocks noGrp="1"/>
          </p:cNvGraphicFramePr>
          <p:nvPr/>
        </p:nvGraphicFramePr>
        <p:xfrm>
          <a:off x="0" y="641350"/>
          <a:ext cx="9906000" cy="5756191"/>
        </p:xfrm>
        <a:graphic>
          <a:graphicData uri="http://schemas.openxmlformats.org/drawingml/2006/table">
            <a:tbl>
              <a:tblPr/>
              <a:tblGrid>
                <a:gridCol w="407988"/>
                <a:gridCol w="3297237"/>
                <a:gridCol w="1139825"/>
                <a:gridCol w="1193800"/>
                <a:gridCol w="1001713"/>
                <a:gridCol w="936625"/>
                <a:gridCol w="976312"/>
                <a:gridCol w="9525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№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Начало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Окончание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2017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2018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2019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azing Grotesk"/>
                          <a:cs typeface="Arial" charset="0"/>
                        </a:rPr>
                        <a:t>2020 год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Реализация комплексного сопровождения развития игровой деятельности дошкольников как элемента детско-взрослой общности (включая педагогическую диагностику и совершенствование предметно-развивающей среды)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январь 2018 г.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май 2020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9.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Мониторинг качества образовательной деятельности ДОО в части развития игровой деятельности дошкольников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январь 2018 г.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май 2020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Анализ, обобщение и распространение опыта профессиональной деятельности педагогов ДОО по развитию игровой деятельности дошкольников (участие в научно-практических семинарах, конференциях, конкурсах профессионального мастерства) 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март 2018 г.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май 2020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Мониторинг качества образовательной деятельности ДОО в части развития игровой деятельности дошкольников как предпосылки успешной учебной деятельности (по результатам обучения выпускников ДОО в начальной школе)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ноябрь 2020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ноябрь 2020 г.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Обобщение результатов инновационной деятельности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июнь 2020г.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декабрь 2020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Дессиминация опыта инновационной деятельности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июнь 2020г.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декабрь 2020 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azing Grotesk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C2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0" name="Group 24"/>
          <p:cNvGraphicFramePr>
            <a:graphicFrameLocks noGrp="1"/>
          </p:cNvGraphicFramePr>
          <p:nvPr>
            <p:ph idx="1"/>
          </p:nvPr>
        </p:nvGraphicFramePr>
        <p:xfrm>
          <a:off x="128588" y="476250"/>
          <a:ext cx="9777412" cy="5242560"/>
        </p:xfrm>
        <a:graphic>
          <a:graphicData uri="http://schemas.openxmlformats.org/drawingml/2006/table">
            <a:tbl>
              <a:tblPr/>
              <a:tblGrid>
                <a:gridCol w="4889500"/>
                <a:gridCol w="4887912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ЦЕЛЕВЫЕ ИНДИКАТОРЫ ИННОВАЦИОННОЙ ПЛОЩАДКИ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ЦЕЛЕВЫЕ ПОКАЗАТЕЛИ ИННОВАЦИОННОЙ ПЛОЩАДКИ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Разработка и реализация инновационной модели комплексного сопровождения развития игровой деятельности дошкольников как элемента детско-взрослой общности с учетом требований ФГОС дошкольного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Публикация не менее 3 научных работ и не менее 5 научно-методических разработок, включая одно учебно-методическое пособие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Устойчивая положительная динамика развития игровой деятельности дошкольников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 не менее 70% воспитанников (для групп, участвующих в реализации инновационной модели)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Удовлетворенность родителей образовательной деятельностью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 менее 80% родителей удовлетворены деятельностью ДОО (для групп, участвующих в реализации инновационной модели)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66688" y="142875"/>
            <a:ext cx="9501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  <a:cs typeface="Times New Roman" pitchFamily="18" charset="0"/>
              </a:rPr>
              <a:t>ОЖИДАЕМЫЕ КОНЕЧНЫЕ РЕЗУЛЬТАТЫ РЕАЛИЗАЦИИ ИННОВАЦИОННОГО ПРОЕКТА (ПРОГРАММЫ)</a:t>
            </a:r>
          </a:p>
        </p:txBody>
      </p:sp>
      <p:graphicFrame>
        <p:nvGraphicFramePr>
          <p:cNvPr id="51256" name="Group 56"/>
          <p:cNvGraphicFramePr>
            <a:graphicFrameLocks noGrp="1"/>
          </p:cNvGraphicFramePr>
          <p:nvPr/>
        </p:nvGraphicFramePr>
        <p:xfrm>
          <a:off x="0" y="765175"/>
          <a:ext cx="9906000" cy="6092826"/>
        </p:xfrm>
        <a:graphic>
          <a:graphicData uri="http://schemas.openxmlformats.org/drawingml/2006/table">
            <a:tbl>
              <a:tblPr/>
              <a:tblGrid>
                <a:gridCol w="665163"/>
                <a:gridCol w="3770312"/>
                <a:gridCol w="2438400"/>
                <a:gridCol w="3032125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Цель: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Предполагаемый 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подтверждения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инновационной модели комплексного сопровождения развития игровой деятельности дошкольников как элемента детско-взрослой общности с учетом требований ФГОС дошкольного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Теоретическое обоснование инновационной модели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Публикация в научно-методическом журнале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Реализация инновационной модели комплексного сопровождения развития игровой деятельности дошкольников как элемента детско-взрослой общности с учетом требований ФГОС дошкольного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Апробирование инновационной модели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Проведение научно-практического семинара.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Публикации статей и  научно-методического пособия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Повышение качества дошкольного образования в части взаимодействия с родителями дошкольников как субъектами образовательной деятельности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Удовлетворенность не менее 80%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Результаты опроса, участие в мероприятиях в рамках инновационной модели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Повышение качества дошкольного образования в области развития игровой деятельности дошкольников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Устойчивая положительная динамика в развитии игровой деятельности детей (у не менее 70% дошкольников)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Результаты мониторинга и сравнительного анализа динамики развития игровой деятельности дошкольников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8125" y="1785938"/>
            <a:ext cx="9429750" cy="4340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Субъекты распространения результатов – участники инновационной деятельности, включая родителей дошкольников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Объекты распространения результатов – опыт событийной педагогики, инновационные формы планирования и организации образовательной деятельности в рамках инновационной модели	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Формы распространения результатов: </a:t>
            </a:r>
          </a:p>
          <a:p>
            <a:pPr>
              <a:defRPr/>
            </a:pPr>
            <a:r>
              <a:rPr lang="ru-RU" sz="1600" smtClean="0">
                <a:solidFill>
                  <a:srgbClr val="000000"/>
                </a:solidFill>
                <a:cs typeface="Times New Roman" pitchFamily="18" charset="0"/>
              </a:rPr>
              <a:t>научно-методический семинар </a:t>
            </a:r>
          </a:p>
          <a:p>
            <a:pPr>
              <a:defRPr/>
            </a:pPr>
            <a:r>
              <a:rPr lang="ru-RU" sz="1600" smtClean="0">
                <a:solidFill>
                  <a:srgbClr val="000000"/>
                </a:solidFill>
                <a:cs typeface="Times New Roman" pitchFamily="18" charset="0"/>
              </a:rPr>
              <a:t>публикации научных и методических материалов </a:t>
            </a:r>
          </a:p>
          <a:p>
            <a:pPr>
              <a:defRPr/>
            </a:pPr>
            <a:r>
              <a:rPr lang="ru-RU" sz="1600" smtClean="0">
                <a:solidFill>
                  <a:srgbClr val="000000"/>
                </a:solidFill>
                <a:cs typeface="Times New Roman" pitchFamily="18" charset="0"/>
              </a:rPr>
              <a:t>выступления на научно-практических семинарах и конференциях, в СМИ </a:t>
            </a:r>
          </a:p>
          <a:p>
            <a:pPr>
              <a:defRPr/>
            </a:pPr>
            <a:r>
              <a:rPr lang="ru-RU" sz="1600" smtClean="0">
                <a:solidFill>
                  <a:srgbClr val="000000"/>
                </a:solidFill>
                <a:cs typeface="Times New Roman" pitchFamily="18" charset="0"/>
              </a:rPr>
              <a:t>подготовка итогового научного отчета</a:t>
            </a:r>
          </a:p>
          <a:p>
            <a:pPr>
              <a:defRPr/>
            </a:pPr>
            <a:r>
              <a:rPr lang="ru-RU" sz="1600" smtClean="0">
                <a:solidFill>
                  <a:srgbClr val="000000"/>
                </a:solidFill>
                <a:cs typeface="Times New Roman" pitchFamily="18" charset="0"/>
              </a:rPr>
              <a:t>подготовка и издание методического пособия «Комплексное сопровождение развития игровой деятельности дошкольников как условие совершенствования образовательной среды ДОО с учетом требований ФГОС дошкольного образования»</a:t>
            </a:r>
          </a:p>
          <a:p>
            <a:pPr>
              <a:defRPr/>
            </a:pPr>
            <a:endParaRPr lang="ru-RU" sz="1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96440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  <a:cs typeface="Times New Roman" pitchFamily="18" charset="0"/>
              </a:rPr>
              <a:t>РАСПРОСТРАНЕНИЕ И ВНЕДРЕНИЕ РЕЗУЛЬТАТОВ РЕАЛИЗАЦИИ ИННОВАЦИОННОГО ПРОЕКТА (ПРОГРАММЫ) </a:t>
            </a:r>
            <a:endParaRPr lang="en-US" sz="1600" b="1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Calibri" pitchFamily="34" charset="0"/>
                <a:cs typeface="Times New Roman" pitchFamily="18" charset="0"/>
              </a:rPr>
              <a:t>«КОМПЛЕКСНОЕ СОПРОВОЖДЕНИЕ РАЗВИТИЯ ИГРОВОЙ ДЕЯТЕЛЬНОСТИ ДОШКОЛЬНИКОВ КАК УСЛОВИЕ СОВЕРШЕНСТВОВАНИЯ ОБРАЗОВАТЕЛЬНОЙ СРЕДЫ ДОО С УЧЕТОМ ТРЕБОВАНИЙ ФГОС ДОШКОЛЬНОГО ОБРАЗОВАНИЯ</a:t>
            </a:r>
            <a:r>
              <a:rPr lang="ru-RU" sz="1600"/>
              <a:t> </a:t>
            </a:r>
            <a:r>
              <a:rPr lang="ru-RU" sz="1600" b="1">
                <a:latin typeface="Calibri" pitchFamily="34" charset="0"/>
                <a:cs typeface="Times New Roman" pitchFamily="18" charset="0"/>
              </a:rPr>
              <a:t>» </a:t>
            </a:r>
            <a:endParaRPr lang="en-US" sz="1600" b="1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Calibri" pitchFamily="34" charset="0"/>
                <a:cs typeface="Times New Roman" pitchFamily="18" charset="0"/>
              </a:rPr>
              <a:t>В ПРАКТИЧЕСКУЮ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983413" cy="1143000"/>
          </a:xfrm>
        </p:spPr>
        <p:txBody>
          <a:bodyPr/>
          <a:lstStyle/>
          <a:p>
            <a:r>
              <a:rPr lang="ru-RU" sz="4000" smtClean="0"/>
              <a:t>Материалы для использования в работе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2369</TotalTime>
  <Words>865</Words>
  <Application>Microsoft Office PowerPoint</Application>
  <PresentationFormat>Лист A4 (210x297 мм)</PresentationFormat>
  <Paragraphs>172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Amazing Grotesk</vt:lpstr>
      <vt:lpstr>Презентация1</vt:lpstr>
      <vt:lpstr>Диаграмма</vt:lpstr>
      <vt:lpstr>Установочный семинар   «Проектирование комплексного сопровождения развития игровой деятельности дошкольников в условиях дошкольной образовательной организации » 26 января 2018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Материалы для использования в работе</vt:lpstr>
      <vt:lpstr>Слайд 10</vt:lpstr>
      <vt:lpstr>Слайд 11</vt:lpstr>
      <vt:lpstr>Слайд 12</vt:lpstr>
      <vt:lpstr>Становление предпосылок учебной деятельности  в игре детей дошкольного возраста</vt:lpstr>
      <vt:lpstr>Слайд 14</vt:lpstr>
    </vt:vector>
  </TitlesOfParts>
  <Company>БелРИПКППС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nikulina</dc:creator>
  <cp:lastModifiedBy>сергей</cp:lastModifiedBy>
  <cp:revision>660</cp:revision>
  <dcterms:created xsi:type="dcterms:W3CDTF">2017-08-04T05:55:16Z</dcterms:created>
  <dcterms:modified xsi:type="dcterms:W3CDTF">2018-02-26T12:32:41Z</dcterms:modified>
</cp:coreProperties>
</file>